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369" r:id="rId4"/>
    <p:sldMasterId id="2147485379" r:id="rId5"/>
    <p:sldMasterId id="2147483673" r:id="rId6"/>
    <p:sldMasterId id="2147485248" r:id="rId7"/>
  </p:sldMasterIdLst>
  <p:notesMasterIdLst>
    <p:notesMasterId r:id="rId34"/>
  </p:notesMasterIdLst>
  <p:handoutMasterIdLst>
    <p:handoutMasterId r:id="rId35"/>
  </p:handoutMasterIdLst>
  <p:sldIdLst>
    <p:sldId id="683" r:id="rId8"/>
    <p:sldId id="668" r:id="rId9"/>
    <p:sldId id="634" r:id="rId10"/>
    <p:sldId id="692" r:id="rId11"/>
    <p:sldId id="693" r:id="rId12"/>
    <p:sldId id="694" r:id="rId13"/>
    <p:sldId id="695" r:id="rId14"/>
    <p:sldId id="696" r:id="rId15"/>
    <p:sldId id="697" r:id="rId16"/>
    <p:sldId id="698" r:id="rId17"/>
    <p:sldId id="699" r:id="rId18"/>
    <p:sldId id="644" r:id="rId19"/>
    <p:sldId id="656" r:id="rId20"/>
    <p:sldId id="657" r:id="rId21"/>
    <p:sldId id="685" r:id="rId22"/>
    <p:sldId id="684" r:id="rId23"/>
    <p:sldId id="658" r:id="rId24"/>
    <p:sldId id="700" r:id="rId25"/>
    <p:sldId id="686" r:id="rId26"/>
    <p:sldId id="688" r:id="rId27"/>
    <p:sldId id="691" r:id="rId28"/>
    <p:sldId id="690" r:id="rId29"/>
    <p:sldId id="687" r:id="rId30"/>
    <p:sldId id="689" r:id="rId31"/>
    <p:sldId id="701" r:id="rId32"/>
    <p:sldId id="675" r:id="rId33"/>
  </p:sldIdLst>
  <p:sldSz cx="9144000" cy="5143500" type="screen16x9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9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44"/>
    <a:srgbClr val="D9DAD9"/>
    <a:srgbClr val="929397"/>
    <a:srgbClr val="21C7D8"/>
    <a:srgbClr val="01646C"/>
    <a:srgbClr val="00A5B7"/>
    <a:srgbClr val="FC8236"/>
    <a:srgbClr val="9A479C"/>
    <a:srgbClr val="016576"/>
    <a:srgbClr val="27F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8" autoAdjust="0"/>
    <p:restoredTop sz="95928"/>
  </p:normalViewPr>
  <p:slideViewPr>
    <p:cSldViewPr snapToObjects="1">
      <p:cViewPr varScale="1">
        <p:scale>
          <a:sx n="139" d="100"/>
          <a:sy n="139" d="100"/>
        </p:scale>
        <p:origin x="176" y="928"/>
      </p:cViewPr>
      <p:guideLst>
        <p:guide orient="horz" pos="19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20" d="100"/>
          <a:sy n="120" d="100"/>
        </p:scale>
        <p:origin x="5408" y="20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25D9B07C-456E-7641-9CFE-9924522ED8F1}" type="datetimeFigureOut">
              <a:rPr lang="es-ES_tradnl" altLang="es-ES"/>
              <a:pPr>
                <a:defRPr/>
              </a:pPr>
              <a:t>17/5/19</a:t>
            </a:fld>
            <a:endParaRPr lang="es-ES_tradnl" altLang="es-E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793B878C-4AB8-E54F-BE04-B1B182AD406A}" type="slidenum">
              <a:rPr lang="es-ES_tradnl" altLang="es-ES"/>
              <a:pPr>
                <a:defRPr/>
              </a:pPr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267562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A30FA2E7-7818-BB48-88A4-0B4C16A6E258}" type="datetimeFigureOut">
              <a:rPr lang="es-ES" altLang="es-ES"/>
              <a:pPr>
                <a:defRPr/>
              </a:pPr>
              <a:t>17/5/19</a:t>
            </a:fld>
            <a:endParaRPr lang="es-ES" alt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 noProof="0"/>
              <a:t>Haga clic para modificar el estilo de texto del patrón</a:t>
            </a:r>
          </a:p>
          <a:p>
            <a:pPr lvl="1"/>
            <a:r>
              <a:rPr lang="es-ES_tradnl" altLang="es-ES" noProof="0"/>
              <a:t>Segundo nivel</a:t>
            </a:r>
          </a:p>
          <a:p>
            <a:pPr lvl="2"/>
            <a:r>
              <a:rPr lang="es-ES_tradnl" altLang="es-ES" noProof="0"/>
              <a:t>Tercer nivel</a:t>
            </a:r>
          </a:p>
          <a:p>
            <a:pPr lvl="3"/>
            <a:r>
              <a:rPr lang="es-ES_tradnl" altLang="es-ES" noProof="0"/>
              <a:t>Cuarto nivel</a:t>
            </a:r>
          </a:p>
          <a:p>
            <a:pPr lvl="4"/>
            <a:r>
              <a:rPr lang="es-ES_tradnl" altLang="es-ES" noProof="0"/>
              <a:t>Quinto nivel</a:t>
            </a:r>
            <a:endParaRPr lang="es-ES" alt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56ADA792-6D97-9B43-8B73-75138E13786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806295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twitter.com/ElevenPaths" TargetMode="External"/><Relationship Id="rId18" Type="http://schemas.openxmlformats.org/officeDocument/2006/relationships/image" Target="../media/image2.png"/><Relationship Id="rId3" Type="http://schemas.openxmlformats.org/officeDocument/2006/relationships/hyperlink" Target="http://blog.elevenpaths.com/" TargetMode="External"/><Relationship Id="rId7" Type="http://schemas.openxmlformats.org/officeDocument/2006/relationships/hyperlink" Target="http://facebook.com/ElevenPaths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.png"/><Relationship Id="rId2" Type="http://schemas.openxmlformats.org/officeDocument/2006/relationships/hyperlink" Target="http://www.elevenpaths.com/" TargetMode="External"/><Relationship Id="rId16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hyperlink" Target="http://linkedin.com/company/eleven-paths" TargetMode="External"/><Relationship Id="rId5" Type="http://schemas.openxmlformats.org/officeDocument/2006/relationships/hyperlink" Target="http://community.elevenpaths.com/" TargetMode="External"/><Relationship Id="rId15" Type="http://schemas.openxmlformats.org/officeDocument/2006/relationships/hyperlink" Target="http://youtube.com/ElevenPaths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://instagram.com/ElevenPaths" TargetMode="External"/><Relationship Id="rId1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twitter.com/ElevenPaths" TargetMode="External"/><Relationship Id="rId18" Type="http://schemas.openxmlformats.org/officeDocument/2006/relationships/image" Target="../media/image2.png"/><Relationship Id="rId3" Type="http://schemas.openxmlformats.org/officeDocument/2006/relationships/hyperlink" Target="http://blog.elevenpaths.com/" TargetMode="External"/><Relationship Id="rId7" Type="http://schemas.openxmlformats.org/officeDocument/2006/relationships/hyperlink" Target="http://facebook.com/ElevenPaths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.png"/><Relationship Id="rId2" Type="http://schemas.openxmlformats.org/officeDocument/2006/relationships/hyperlink" Target="http://www.elevenpaths.com/" TargetMode="External"/><Relationship Id="rId16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hyperlink" Target="http://linkedin.com/company/eleven-paths" TargetMode="External"/><Relationship Id="rId5" Type="http://schemas.openxmlformats.org/officeDocument/2006/relationships/hyperlink" Target="http://community.elevenpaths.com/" TargetMode="External"/><Relationship Id="rId15" Type="http://schemas.openxmlformats.org/officeDocument/2006/relationships/hyperlink" Target="http://youtube.com/ElevenPaths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://instagram.com/ElevenPaths" TargetMode="External"/><Relationship Id="rId1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323528" y="267495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987424"/>
            <a:ext cx="3960688" cy="3240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  <a:lvl2pPr marL="4572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bg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s-ES" dirty="0"/>
          </a:p>
          <a:p>
            <a:pPr lvl="0"/>
            <a:r>
              <a:rPr lang="en-US" dirty="0"/>
              <a:t>02.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03.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987424"/>
            <a:ext cx="3960688" cy="3240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  <a:lvl2pPr marL="4572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bg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s-ES" dirty="0"/>
          </a:p>
          <a:p>
            <a:pPr lvl="0"/>
            <a:r>
              <a:rPr lang="en-US" dirty="0"/>
              <a:t>02.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03.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4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7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90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7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9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7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86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Telefón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3037916" y="1696933"/>
            <a:ext cx="30681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¡Síguenos en nuestras</a:t>
            </a:r>
            <a:r>
              <a:rPr lang="es-ES" sz="1500" kern="0" baseline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redes sociales y entérate de todo!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uadroTexto 20"/>
          <p:cNvSpPr txBox="1"/>
          <p:nvPr userDrawn="1"/>
        </p:nvSpPr>
        <p:spPr>
          <a:xfrm>
            <a:off x="323528" y="3721532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2016 © Telefónica Digital España, S.L.U. Todos los derechos reservados.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propiedad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Digital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España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S.L.U. (“TDE”) y/o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otra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entidad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dentro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Grupo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licenciantes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TDE y/o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compañía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Grupo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licenciantes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TDE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reservan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todos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propiedad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industrial 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intelectual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(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incluida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patente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copyright)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deriven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recaigan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sobre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incluidos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diseño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reproducción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venta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salvo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supuesto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dichos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expresamente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conferidos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terceros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podrá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objeto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modificación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momento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sin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necesidad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previo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aviso.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no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podrá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parcial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totalmente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copiada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distribuida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adaptada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reproducida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ningún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soporte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sin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medie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previo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consentimiento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parte de TDE.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tiene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único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objetivo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soporte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lector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servicio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El lector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compromete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obligado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usar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para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propio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no para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ningún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otro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TDE no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responsable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ninguna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pérdida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daño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derive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error u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omisión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incorrecto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servicio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servicio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regulará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acuerdo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con lo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establecido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términos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condiciones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aceptados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usuario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para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TDE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marcas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(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así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marca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perteneciente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Grupo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) son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marcas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registradas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TDE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filiales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reservan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todo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sobre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 </a:t>
            </a:r>
            <a:endParaRPr lang="es-ES_tradnl" sz="4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2943991" y="2824649"/>
            <a:ext cx="32481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www.elevenpaths.com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n 17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51" y="2430764"/>
            <a:ext cx="270000" cy="270000"/>
          </a:xfrm>
          <a:prstGeom prst="rect">
            <a:avLst/>
          </a:prstGeom>
        </p:spPr>
      </p:pic>
      <p:pic>
        <p:nvPicPr>
          <p:cNvPr id="22" name="Imagen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50" y="2430764"/>
            <a:ext cx="270000" cy="270000"/>
          </a:xfrm>
          <a:prstGeom prst="rect">
            <a:avLst/>
          </a:prstGeom>
        </p:spPr>
      </p:pic>
      <p:pic>
        <p:nvPicPr>
          <p:cNvPr id="23" name="Imagen 22">
            <a:hlinkClick r:id="rId7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9" y="2430764"/>
            <a:ext cx="270000" cy="270000"/>
          </a:xfrm>
          <a:prstGeom prst="rect">
            <a:avLst/>
          </a:prstGeom>
        </p:spPr>
      </p:pic>
      <p:pic>
        <p:nvPicPr>
          <p:cNvPr id="24" name="Imagen 23">
            <a:hlinkClick r:id="rId9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32" y="2430764"/>
            <a:ext cx="270000" cy="270000"/>
          </a:xfrm>
          <a:prstGeom prst="rect">
            <a:avLst/>
          </a:prstGeom>
        </p:spPr>
      </p:pic>
      <p:pic>
        <p:nvPicPr>
          <p:cNvPr id="25" name="Imagen 24">
            <a:hlinkClick r:id="rId11"/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5" y="2430764"/>
            <a:ext cx="270000" cy="270000"/>
          </a:xfrm>
          <a:prstGeom prst="rect">
            <a:avLst/>
          </a:prstGeom>
        </p:spPr>
      </p:pic>
      <p:pic>
        <p:nvPicPr>
          <p:cNvPr id="26" name="Imagen 25">
            <a:hlinkClick r:id="rId13"/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83" y="2430764"/>
            <a:ext cx="270000" cy="270000"/>
          </a:xfrm>
          <a:prstGeom prst="rect">
            <a:avLst/>
          </a:prstGeom>
        </p:spPr>
      </p:pic>
      <p:pic>
        <p:nvPicPr>
          <p:cNvPr id="27" name="Imagen 26">
            <a:hlinkClick r:id="rId15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7" y="2430764"/>
            <a:ext cx="270000" cy="270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9502"/>
            <a:ext cx="1453279" cy="216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78" y="403945"/>
            <a:ext cx="1527294" cy="1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3037916" y="1696933"/>
            <a:ext cx="30681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¡Síguenos en nuestras</a:t>
            </a:r>
            <a:r>
              <a:rPr lang="es-ES" sz="1500" kern="0" baseline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redes sociales y entérate de todo!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2943991" y="2824649"/>
            <a:ext cx="32481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www.elevenpaths.com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17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51" y="2430764"/>
            <a:ext cx="270000" cy="270000"/>
          </a:xfrm>
          <a:prstGeom prst="rect">
            <a:avLst/>
          </a:prstGeom>
        </p:spPr>
      </p:pic>
      <p:pic>
        <p:nvPicPr>
          <p:cNvPr id="6" name="Imagen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50" y="2430764"/>
            <a:ext cx="270000" cy="270000"/>
          </a:xfrm>
          <a:prstGeom prst="rect">
            <a:avLst/>
          </a:prstGeom>
        </p:spPr>
      </p:pic>
      <p:pic>
        <p:nvPicPr>
          <p:cNvPr id="7" name="Imagen 22">
            <a:hlinkClick r:id="rId7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9" y="2430764"/>
            <a:ext cx="270000" cy="270000"/>
          </a:xfrm>
          <a:prstGeom prst="rect">
            <a:avLst/>
          </a:prstGeom>
        </p:spPr>
      </p:pic>
      <p:pic>
        <p:nvPicPr>
          <p:cNvPr id="8" name="Imagen 23">
            <a:hlinkClick r:id="rId9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32" y="2430764"/>
            <a:ext cx="270000" cy="270000"/>
          </a:xfrm>
          <a:prstGeom prst="rect">
            <a:avLst/>
          </a:prstGeom>
        </p:spPr>
      </p:pic>
      <p:pic>
        <p:nvPicPr>
          <p:cNvPr id="9" name="Imagen 24">
            <a:hlinkClick r:id="rId11"/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5" y="2430764"/>
            <a:ext cx="270000" cy="270000"/>
          </a:xfrm>
          <a:prstGeom prst="rect">
            <a:avLst/>
          </a:prstGeom>
        </p:spPr>
      </p:pic>
      <p:pic>
        <p:nvPicPr>
          <p:cNvPr id="10" name="Imagen 25">
            <a:hlinkClick r:id="rId13"/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83" y="2430764"/>
            <a:ext cx="270000" cy="270000"/>
          </a:xfrm>
          <a:prstGeom prst="rect">
            <a:avLst/>
          </a:prstGeom>
        </p:spPr>
      </p:pic>
      <p:pic>
        <p:nvPicPr>
          <p:cNvPr id="11" name="Imagen 26">
            <a:hlinkClick r:id="rId15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7" y="2430764"/>
            <a:ext cx="270000" cy="270000"/>
          </a:xfrm>
          <a:prstGeom prst="rect">
            <a:avLst/>
          </a:prstGeom>
        </p:spPr>
      </p:pic>
      <p:pic>
        <p:nvPicPr>
          <p:cNvPr id="12" name="Imagen 2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672707"/>
            <a:ext cx="1453279" cy="216000"/>
          </a:xfrm>
          <a:prstGeom prst="rect">
            <a:avLst/>
          </a:prstGeom>
        </p:spPr>
      </p:pic>
      <p:pic>
        <p:nvPicPr>
          <p:cNvPr id="13" name="Imagen 2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78" y="4737150"/>
            <a:ext cx="1527294" cy="1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9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4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3 Rectángulo redondeado"/>
          <p:cNvSpPr/>
          <p:nvPr userDrawn="1"/>
        </p:nvSpPr>
        <p:spPr>
          <a:xfrm>
            <a:off x="2947195" y="2735263"/>
            <a:ext cx="1127125" cy="3175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8" name="15 Rectángulo redondeado"/>
          <p:cNvSpPr/>
          <p:nvPr userDrawn="1"/>
        </p:nvSpPr>
        <p:spPr>
          <a:xfrm>
            <a:off x="4896644" y="2735263"/>
            <a:ext cx="1127125" cy="317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9" name="17 Rectángulo redondeado"/>
          <p:cNvSpPr/>
          <p:nvPr userDrawn="1"/>
        </p:nvSpPr>
        <p:spPr>
          <a:xfrm>
            <a:off x="6761925" y="2725738"/>
            <a:ext cx="1127125" cy="3175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13" name="1 Rectángulo redondeado"/>
          <p:cNvSpPr/>
          <p:nvPr userDrawn="1"/>
        </p:nvSpPr>
        <p:spPr>
          <a:xfrm>
            <a:off x="1018382" y="2725738"/>
            <a:ext cx="1127125" cy="3175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5"/>
          </p:nvPr>
        </p:nvSpPr>
        <p:spPr>
          <a:xfrm>
            <a:off x="755650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2684463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7"/>
          <p:cNvSpPr>
            <a:spLocks noGrp="1"/>
          </p:cNvSpPr>
          <p:nvPr>
            <p:ph type="body" sz="quarter" idx="17"/>
          </p:nvPr>
        </p:nvSpPr>
        <p:spPr>
          <a:xfrm>
            <a:off x="4633912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6499193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5"/>
          <p:cNvSpPr>
            <a:spLocks noGrp="1"/>
          </p:cNvSpPr>
          <p:nvPr>
            <p:ph type="body" sz="quarter" idx="20" hasCustomPrompt="1"/>
          </p:nvPr>
        </p:nvSpPr>
        <p:spPr>
          <a:xfrm>
            <a:off x="825500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59" name="Text Placeholder 55"/>
          <p:cNvSpPr>
            <a:spLocks noGrp="1"/>
          </p:cNvSpPr>
          <p:nvPr>
            <p:ph type="body" sz="quarter" idx="21" hasCustomPrompt="1"/>
          </p:nvPr>
        </p:nvSpPr>
        <p:spPr>
          <a:xfrm>
            <a:off x="2754313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60" name="Text Placeholder 55"/>
          <p:cNvSpPr>
            <a:spLocks noGrp="1"/>
          </p:cNvSpPr>
          <p:nvPr>
            <p:ph type="body" sz="quarter" idx="22" hasCustomPrompt="1"/>
          </p:nvPr>
        </p:nvSpPr>
        <p:spPr>
          <a:xfrm>
            <a:off x="4703762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75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  <p:sp>
        <p:nvSpPr>
          <p:cNvPr id="17" name="Title 9"/>
          <p:cNvSpPr txBox="1">
            <a:spLocks/>
          </p:cNvSpPr>
          <p:nvPr userDrawn="1"/>
        </p:nvSpPr>
        <p:spPr>
          <a:xfrm>
            <a:off x="323528" y="267495"/>
            <a:ext cx="7886700" cy="504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ES" altLang="es-ES">
                <a:ea typeface="MS PGothic" charset="-128"/>
              </a:rPr>
              <a:t>01. Escribe aquí el título (32 puntos)</a:t>
            </a:r>
            <a:endParaRPr lang="es-ES" altLang="es-ES" dirty="0">
              <a:ea typeface="MS PGothic" charset="-128"/>
            </a:endParaRPr>
          </a:p>
        </p:txBody>
      </p:sp>
      <p:sp>
        <p:nvSpPr>
          <p:cNvPr id="19" name="Text Placeholder 55"/>
          <p:cNvSpPr>
            <a:spLocks noGrp="1"/>
          </p:cNvSpPr>
          <p:nvPr>
            <p:ph type="body" sz="quarter" idx="23" hasCustomPrompt="1"/>
          </p:nvPr>
        </p:nvSpPr>
        <p:spPr>
          <a:xfrm>
            <a:off x="6569043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49250" y="1159892"/>
            <a:ext cx="8229600" cy="1342008"/>
          </a:xfrm>
          <a:prstGeom prst="rect">
            <a:avLst/>
          </a:prstGeom>
        </p:spPr>
        <p:txBody>
          <a:bodyPr/>
          <a:lstStyle>
            <a:lvl1pPr marL="0" indent="0" eaLnBrk="1" hangingPunct="1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eaLnBrk="1" hangingPunct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a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a. Maecenas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dolor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</a:p>
          <a:p>
            <a:pPr eaLnBrk="1" hangingPunct="1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at.Donec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non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7129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/>
          <p:cNvGrpSpPr>
            <a:grpSpLocks/>
          </p:cNvGrpSpPr>
          <p:nvPr userDrawn="1"/>
        </p:nvGrpSpPr>
        <p:grpSpPr bwMode="auto">
          <a:xfrm>
            <a:off x="639763" y="1443038"/>
            <a:ext cx="3571875" cy="411162"/>
            <a:chOff x="639763" y="1443706"/>
            <a:chExt cx="3571875" cy="410562"/>
          </a:xfrm>
        </p:grpSpPr>
        <p:sp>
          <p:nvSpPr>
            <p:cNvPr id="18" name="13 Rectángulo redondeado"/>
            <p:cNvSpPr/>
            <p:nvPr/>
          </p:nvSpPr>
          <p:spPr bwMode="auto">
            <a:xfrm>
              <a:off x="639763" y="1443706"/>
              <a:ext cx="3571875" cy="27423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14 Triángulo isósceles"/>
            <p:cNvSpPr/>
            <p:nvPr/>
          </p:nvSpPr>
          <p:spPr bwMode="auto">
            <a:xfrm rot="10800000">
              <a:off x="2127250" y="1703676"/>
              <a:ext cx="596900" cy="150592"/>
            </a:xfrm>
            <a:prstGeom prst="triangle">
              <a:avLst/>
            </a:prstGeom>
            <a:solidFill>
              <a:schemeClr val="tx1"/>
            </a:solidFill>
            <a:ln w="508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"/>
          <p:cNvGrpSpPr>
            <a:grpSpLocks/>
          </p:cNvGrpSpPr>
          <p:nvPr userDrawn="1"/>
        </p:nvGrpSpPr>
        <p:grpSpPr bwMode="auto">
          <a:xfrm>
            <a:off x="4932363" y="1450975"/>
            <a:ext cx="3671887" cy="403225"/>
            <a:chOff x="4932363" y="1450646"/>
            <a:chExt cx="3672086" cy="403622"/>
          </a:xfrm>
        </p:grpSpPr>
        <p:sp>
          <p:nvSpPr>
            <p:cNvPr id="21" name="16 Rectángulo redondeado"/>
            <p:cNvSpPr/>
            <p:nvPr/>
          </p:nvSpPr>
          <p:spPr bwMode="auto">
            <a:xfrm>
              <a:off x="4932363" y="1450646"/>
              <a:ext cx="3672086" cy="27014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17 Triángulo isósceles"/>
            <p:cNvSpPr/>
            <p:nvPr/>
          </p:nvSpPr>
          <p:spPr bwMode="auto">
            <a:xfrm rot="10800000">
              <a:off x="6461208" y="1706486"/>
              <a:ext cx="614396" cy="147782"/>
            </a:xfrm>
            <a:prstGeom prst="triangle">
              <a:avLst/>
            </a:prstGeom>
            <a:solidFill>
              <a:schemeClr val="bg2"/>
            </a:solidFill>
            <a:ln w="50800" cap="rnd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695261" y="1980946"/>
            <a:ext cx="3571875" cy="2405062"/>
          </a:xfrm>
          <a:prstGeom prst="rect">
            <a:avLst/>
          </a:prstGeom>
        </p:spPr>
        <p:txBody>
          <a:bodyPr/>
          <a:lstStyle>
            <a:lvl1pPr marL="273600" indent="-273600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30000"/>
              <a:buFont typeface="Arial" charset="0"/>
              <a:buChar char="•"/>
              <a:defRPr sz="1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Nulla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lacus dui,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gravida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ornare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ac. </a:t>
            </a: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endParaRPr lang="en-US" altLang="es-ES" sz="1400" dirty="0">
              <a:solidFill>
                <a:schemeClr val="tx2"/>
              </a:solidFill>
              <a:latin typeface="Calibri" charset="0"/>
              <a:sym typeface="Arial" charset="0"/>
            </a:endParaRP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</a:t>
            </a:r>
            <a:endParaRPr lang="es-ES_tradnl" altLang="es-ES" sz="14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932363" y="1980946"/>
            <a:ext cx="3571875" cy="2405062"/>
          </a:xfrm>
          <a:prstGeom prst="rect">
            <a:avLst/>
          </a:prstGeom>
        </p:spPr>
        <p:txBody>
          <a:bodyPr/>
          <a:lstStyle>
            <a:lvl1pPr marL="273600" indent="-273600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30000"/>
              <a:buFont typeface="Arial" charset="0"/>
              <a:buChar char="•"/>
              <a:defRPr sz="1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Nulla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lacus dui,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gravida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ornare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ac. </a:t>
            </a: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endParaRPr lang="en-US" altLang="es-ES" sz="1400" dirty="0">
              <a:solidFill>
                <a:schemeClr val="tx2"/>
              </a:solidFill>
              <a:latin typeface="Calibri" charset="0"/>
              <a:sym typeface="Arial" charset="0"/>
            </a:endParaRP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</a:t>
            </a:r>
            <a:endParaRPr lang="es-ES_tradnl" altLang="es-ES" sz="14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043508" y="1449049"/>
            <a:ext cx="2663825" cy="260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: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436654" y="1449049"/>
            <a:ext cx="2663825" cy="260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:</a:t>
            </a:r>
          </a:p>
        </p:txBody>
      </p: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1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7675" y="1347614"/>
            <a:ext cx="8131175" cy="3070898"/>
          </a:xfrm>
          <a:prstGeom prst="rect">
            <a:avLst/>
          </a:prstGeom>
        </p:spPr>
        <p:txBody>
          <a:bodyPr/>
          <a:lstStyle>
            <a:lvl1pPr>
              <a:buFontTx/>
              <a:buChar char="•"/>
              <a:defRPr sz="2800">
                <a:effectLst/>
              </a:defRPr>
            </a:lvl1pPr>
            <a:lvl2pPr marL="685800" indent="-228600">
              <a:buFont typeface="Courier New" charset="0"/>
              <a:buChar char="o"/>
              <a:defRPr sz="2400">
                <a:effectLst/>
              </a:defRPr>
            </a:lvl2pPr>
            <a:lvl3pPr marL="1143000" indent="-228600">
              <a:buFont typeface="Wingdings" charset="2"/>
              <a:buChar char="§"/>
              <a:defRPr>
                <a:effectLst/>
              </a:defRPr>
            </a:lvl3pPr>
            <a:lvl4pPr>
              <a:defRPr>
                <a:effectLst/>
              </a:defRPr>
            </a:lvl4pPr>
          </a:lstStyle>
          <a:p>
            <a:pPr>
              <a:buFontTx/>
              <a:buChar char="•"/>
            </a:pPr>
            <a:r>
              <a:rPr lang="es-ES" altLang="es-ES" dirty="0">
                <a:latin typeface="Calibri" charset="0"/>
                <a:ea typeface="MS PGothic" charset="-128"/>
                <a:cs typeface="Calibri Light" charset="0"/>
              </a:rPr>
              <a:t>Escribe aquí el texto (28 puntos)</a:t>
            </a:r>
          </a:p>
          <a:p>
            <a:pPr lvl="1">
              <a:buFont typeface="Courier New" charset="0"/>
              <a:buChar char="o"/>
            </a:pPr>
            <a:r>
              <a:rPr lang="es-ES" altLang="es-ES" dirty="0">
                <a:latin typeface="Calibri" charset="0"/>
                <a:ea typeface="MS PGothic" charset="-128"/>
              </a:rPr>
              <a:t>Escribe aquí el texto (24 puntos)</a:t>
            </a:r>
          </a:p>
          <a:p>
            <a:pPr lvl="2">
              <a:buFont typeface="Wingdings" charset="2"/>
              <a:buChar char="§"/>
            </a:pPr>
            <a:r>
              <a:rPr lang="es-ES" altLang="es-ES" dirty="0">
                <a:latin typeface="Calibri" charset="0"/>
                <a:ea typeface="MS PGothic" charset="-128"/>
              </a:rPr>
              <a:t>Escribe aquí el texto (20 puntos)</a:t>
            </a:r>
          </a:p>
          <a:p>
            <a:pPr lvl="3"/>
            <a:r>
              <a:rPr lang="es-ES" altLang="es-ES" dirty="0">
                <a:latin typeface="Calibri" charset="0"/>
                <a:ea typeface="MS PGothic" charset="-128"/>
              </a:rPr>
              <a:t>Escribe aquí el texto (18 puntos)</a:t>
            </a:r>
          </a:p>
        </p:txBody>
      </p:sp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En blanco con 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/>
          <p:cNvSpPr txBox="1">
            <a:spLocks/>
          </p:cNvSpPr>
          <p:nvPr userDrawn="1"/>
        </p:nvSpPr>
        <p:spPr>
          <a:xfrm>
            <a:off x="996950" y="553854"/>
            <a:ext cx="7255916" cy="504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endParaRPr lang="es-ES" altLang="es-ES" sz="2000" dirty="0">
              <a:solidFill>
                <a:schemeClr val="bg2"/>
              </a:solidFill>
              <a:latin typeface="Calibri" charset="0"/>
            </a:endParaRPr>
          </a:p>
        </p:txBody>
      </p:sp>
      <p:sp>
        <p:nvSpPr>
          <p:cNvPr id="5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8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</p:spTree>
    <p:extLst>
      <p:ext uri="{BB962C8B-B14F-4D97-AF65-F5344CB8AC3E}">
        <p14:creationId xmlns:p14="http://schemas.microsoft.com/office/powerpoint/2010/main" val="54601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marc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>
            <a:off x="7953375" y="771525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7308305" y="3939902"/>
            <a:ext cx="1187996" cy="503239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s-ES" dirty="0"/>
              <a:t>22.10.2016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887663"/>
            <a:ext cx="6548438" cy="722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máximo 2 líneas (20 puntos)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707654"/>
            <a:ext cx="6548438" cy="1323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buNone/>
              <a:defRPr sz="400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título máximo 2 líneas (40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5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8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3 líneas, Texto 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5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8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02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  <p:sp>
        <p:nvSpPr>
          <p:cNvPr id="8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  <p:sp>
        <p:nvSpPr>
          <p:cNvPr id="9" name="Rectangle 8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247169C4-D7FE-2B4C-94E5-01EDCE9EC2AD}" type="slidenum">
              <a:rPr lang="es-ES_tradnl" altLang="es-ES" sz="1100" smtClean="0">
                <a:solidFill>
                  <a:schemeClr val="tx1"/>
                </a:solidFill>
                <a:latin typeface="Calibri" charset="0"/>
                <a:ea typeface="MS PGothic" charset="-128"/>
                <a:cs typeface="Calibri" charset="0"/>
                <a:sym typeface="Arial" charset="0"/>
              </a:rPr>
              <a:pPr algn="ctr" eaLnBrk="1" hangingPunct="1">
                <a:defRPr/>
              </a:pPr>
              <a:t>‹Nº›</a:t>
            </a:fld>
            <a:endParaRPr lang="es-ES_tradnl" altLang="es-ES" sz="1100">
              <a:solidFill>
                <a:schemeClr val="tx1"/>
              </a:solidFill>
              <a:latin typeface="Calibri" charset="0"/>
              <a:ea typeface="MS PGothic" charset="-128"/>
              <a:cs typeface="Calibri" charset="0"/>
              <a:sym typeface="Arial" charset="0"/>
            </a:endParaRPr>
          </a:p>
        </p:txBody>
      </p:sp>
      <p:grpSp>
        <p:nvGrpSpPr>
          <p:cNvPr id="10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1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12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pic>
        <p:nvPicPr>
          <p:cNvPr id="28" name="Imagen 2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672707"/>
            <a:ext cx="1453279" cy="21600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78" y="4737150"/>
            <a:ext cx="1527294" cy="1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8" r:id="rId1"/>
    <p:sldLayoutId id="2147485371" r:id="rId2"/>
    <p:sldLayoutId id="2147485372" r:id="rId3"/>
    <p:sldLayoutId id="2147485373" r:id="rId4"/>
    <p:sldLayoutId id="2147485376" r:id="rId5"/>
    <p:sldLayoutId id="214748537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7" y="620853"/>
            <a:ext cx="1435061" cy="4317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35717"/>
            <a:ext cx="204564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1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357" r:id="rId1"/>
    <p:sldLayoutId id="2147485358" r:id="rId2"/>
    <p:sldLayoutId id="2147485359" r:id="rId3"/>
    <p:sldLayoutId id="2147485360" r:id="rId4"/>
    <p:sldLayoutId id="2147485361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  <p:sp>
        <p:nvSpPr>
          <p:cNvPr id="5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50" r:id="rId1"/>
    <p:sldLayoutId id="214748538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efonica/cto-spring-webflux-training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codeshare.io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rojectreactor.io/docs/core/release/api/reactor/core/publisher/package-summary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rojectreactor.io/docs/core/release/api/reactor/core/publisher/Mono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rojectreactor.io/docs/core/release/api/reactor/core/publisher/Flu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20.05.2019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Project Reactor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Programming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894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 - </a:t>
            </a:r>
            <a:r>
              <a:rPr lang="es-ES" dirty="0" err="1"/>
              <a:t>Subscriber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491630"/>
            <a:ext cx="717011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package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org.reactivestreams</a:t>
            </a:r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public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interface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Subscription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{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request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long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n);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cancel();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}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cancel: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cancel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its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request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request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messages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a Publisher.</a:t>
            </a:r>
          </a:p>
        </p:txBody>
      </p:sp>
    </p:spTree>
    <p:extLst>
      <p:ext uri="{BB962C8B-B14F-4D97-AF65-F5344CB8AC3E}">
        <p14:creationId xmlns:p14="http://schemas.microsoft.com/office/powerpoint/2010/main" val="172558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 - </a:t>
            </a:r>
            <a:r>
              <a:rPr lang="es-ES" dirty="0" err="1"/>
              <a:t>Processor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491630"/>
            <a:ext cx="717011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package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org.reactivestreams</a:t>
            </a:r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public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interface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Processor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&lt;T, R&gt;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extends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Subscriber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&lt;T&gt;, Publisher&lt;R&gt; {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}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A simple interface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extending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Publisher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interfaces. In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other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words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can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acts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both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Publisher and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75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29113" y="2211710"/>
            <a:ext cx="3411239" cy="1097433"/>
          </a:xfrm>
        </p:spPr>
        <p:txBody>
          <a:bodyPr/>
          <a:lstStyle/>
          <a:p>
            <a:r>
              <a:rPr lang="en-US" sz="4000" dirty="0"/>
              <a:t>Project Reactor</a:t>
            </a:r>
          </a:p>
        </p:txBody>
      </p:sp>
    </p:spTree>
    <p:extLst>
      <p:ext uri="{BB962C8B-B14F-4D97-AF65-F5344CB8AC3E}">
        <p14:creationId xmlns:p14="http://schemas.microsoft.com/office/powerpoint/2010/main" val="33438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2000" dirty="0"/>
              <a:t>Spring Team needs a High-</a:t>
            </a:r>
            <a:r>
              <a:rPr lang="en-US" sz="2000" dirty="0" err="1"/>
              <a:t>Throughtput</a:t>
            </a:r>
            <a:r>
              <a:rPr lang="en-US" sz="2000" dirty="0"/>
              <a:t> data processing. Specially for the Spring XD project (EOL). Reactor pattern that helps </a:t>
            </a:r>
            <a:r>
              <a:rPr lang="en-US" sz="2000" dirty="0" err="1"/>
              <a:t>async</a:t>
            </a:r>
            <a:r>
              <a:rPr lang="en-US" sz="2000" dirty="0"/>
              <a:t> event handling and sync processing. Project Reactor 1.x (2014)</a:t>
            </a:r>
          </a:p>
          <a:p>
            <a:r>
              <a:rPr lang="en-US" sz="2000" dirty="0"/>
              <a:t>Project Reactor 2.x -&gt; Early 2015 Extract the </a:t>
            </a:r>
            <a:r>
              <a:rPr lang="en-US" sz="2000" dirty="0" err="1"/>
              <a:t>eventbus</a:t>
            </a:r>
            <a:r>
              <a:rPr lang="en-US" sz="2000" dirty="0"/>
              <a:t> and the stream features into separated modules. Fully compliant with Reactive Streams. Much more similar to the </a:t>
            </a:r>
            <a:r>
              <a:rPr lang="en-US" sz="2000" dirty="0" err="1"/>
              <a:t>RxJava</a:t>
            </a:r>
            <a:r>
              <a:rPr lang="en-US" sz="2000" dirty="0"/>
              <a:t> API.</a:t>
            </a:r>
          </a:p>
          <a:p>
            <a:r>
              <a:rPr lang="en-US" sz="2000" dirty="0"/>
              <a:t>Project Reactor 3.x -&gt; Mid 2016. Targets Java 8. Avoid callback hell and deeply nester code. Efficient data manipulation.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4116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22C096-BA80-4340-B873-03539732E5A1}"/>
              </a:ext>
            </a:extLst>
          </p:cNvPr>
          <p:cNvSpPr txBox="1"/>
          <p:nvPr/>
        </p:nvSpPr>
        <p:spPr bwMode="auto">
          <a:xfrm>
            <a:off x="2699792" y="2411373"/>
            <a:ext cx="3887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2400" dirty="0">
                <a:hlinkClick r:id="rId2"/>
              </a:rPr>
              <a:t>https://codeshare.io</a:t>
            </a:r>
            <a:r>
              <a:rPr lang="es-ES" sz="2400" dirty="0"/>
              <a:t>/</a:t>
            </a:r>
            <a:endParaRPr lang="es-ES" sz="2400" dirty="0">
              <a:solidFill>
                <a:srgbClr val="01646C"/>
              </a:solidFill>
              <a:latin typeface="Calibri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41DD9A-9614-BD46-85FA-820A7DE81DB4}"/>
              </a:ext>
            </a:extLst>
          </p:cNvPr>
          <p:cNvSpPr txBox="1"/>
          <p:nvPr/>
        </p:nvSpPr>
        <p:spPr bwMode="auto">
          <a:xfrm>
            <a:off x="1475656" y="1491630"/>
            <a:ext cx="65089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2000" dirty="0">
                <a:hlinkClick r:id="rId3"/>
              </a:rPr>
              <a:t>https://github.com/Telefonica/cto-spring-webflux-training</a:t>
            </a:r>
            <a:endParaRPr lang="es-ES" sz="20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7A21BE-6265-C543-8E39-D459E033E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93202"/>
            <a:ext cx="658520" cy="6585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79ADDDF-8802-874A-9EDF-629DFB70D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1560" y="2299498"/>
            <a:ext cx="658520" cy="65852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0DCBB2-5530-B741-9BF9-3C9FF848D1B7}"/>
              </a:ext>
            </a:extLst>
          </p:cNvPr>
          <p:cNvSpPr txBox="1"/>
          <p:nvPr/>
        </p:nvSpPr>
        <p:spPr bwMode="auto">
          <a:xfrm>
            <a:off x="1547664" y="3192616"/>
            <a:ext cx="63924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>
                <a:hlinkClick r:id="rId6"/>
              </a:rPr>
              <a:t>https://projectreactor.io/docs/core/release/api/reactor/core/publisher/package-summary.html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8F2635-7B0C-0B40-A565-0267BD4B2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26" y="3075806"/>
            <a:ext cx="668454" cy="6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4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Mono&lt;T&gt;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930276" y="804888"/>
            <a:ext cx="6594052" cy="392113"/>
          </a:xfrm>
        </p:spPr>
        <p:txBody>
          <a:bodyPr/>
          <a:lstStyle/>
          <a:p>
            <a:r>
              <a:rPr lang="es-ES" sz="1400" dirty="0">
                <a:hlinkClick r:id="rId2"/>
              </a:rPr>
              <a:t>https://projectreactor.io/docs/core/release/api/reactor/core/publisher/Mono.html</a:t>
            </a:r>
            <a:endParaRPr lang="en-U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437DA7-F915-C144-9DE0-325283C51A81}"/>
              </a:ext>
            </a:extLst>
          </p:cNvPr>
          <p:cNvSpPr txBox="1"/>
          <p:nvPr/>
        </p:nvSpPr>
        <p:spPr bwMode="auto">
          <a:xfrm>
            <a:off x="7020272" y="1563638"/>
            <a:ext cx="153050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9600" dirty="0">
                <a:solidFill>
                  <a:srgbClr val="01646C"/>
                </a:solidFill>
                <a:latin typeface="Calibri" charset="0"/>
              </a:rPr>
              <a:t>🙈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5839D8B-BD59-A147-B754-BEBD430FA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1563638"/>
            <a:ext cx="4938925" cy="25778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9B78E84-ABEB-C148-80FC-4E67E6B2A98F}"/>
              </a:ext>
            </a:extLst>
          </p:cNvPr>
          <p:cNvSpPr txBox="1"/>
          <p:nvPr/>
        </p:nvSpPr>
        <p:spPr bwMode="auto">
          <a:xfrm>
            <a:off x="930276" y="1197001"/>
            <a:ext cx="49127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Mono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type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defines a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can produce at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most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element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312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Flux&lt;T&gt;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930276" y="804888"/>
            <a:ext cx="6522044" cy="392113"/>
          </a:xfrm>
        </p:spPr>
        <p:txBody>
          <a:bodyPr/>
          <a:lstStyle/>
          <a:p>
            <a:r>
              <a:rPr lang="es-ES" sz="1400" dirty="0">
                <a:hlinkClick r:id="rId2"/>
              </a:rPr>
              <a:t>https://projectreactor.io/docs/core/release/api/reactor/core/publisher/Flux.html</a:t>
            </a:r>
            <a:endParaRPr lang="en-US" sz="14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33055B1-EBD5-9A47-8E85-55D493AE8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1613043"/>
            <a:ext cx="5906312" cy="27099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21B4E0-7D37-C24F-929D-B512F3D517FB}"/>
              </a:ext>
            </a:extLst>
          </p:cNvPr>
          <p:cNvSpPr txBox="1"/>
          <p:nvPr/>
        </p:nvSpPr>
        <p:spPr bwMode="auto">
          <a:xfrm>
            <a:off x="1391920" y="1300480"/>
            <a:ext cx="54068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Flux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type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defines a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can produce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zero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more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elements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E921D8-F6E2-1A4D-BA07-1E977C42A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142"/>
          <a:stretch/>
        </p:blipFill>
        <p:spPr>
          <a:xfrm>
            <a:off x="6444208" y="1106818"/>
            <a:ext cx="2582994" cy="21068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6C566E-DFE7-894E-8156-C61BBE6F3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784" y="3026998"/>
            <a:ext cx="1805663" cy="18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Subscribe</a:t>
            </a:r>
            <a:br>
              <a:rPr lang="en-U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FCAFF1-19E1-4D41-A29C-7FE4B2DF774F}"/>
              </a:ext>
            </a:extLst>
          </p:cNvPr>
          <p:cNvSpPr txBox="1"/>
          <p:nvPr/>
        </p:nvSpPr>
        <p:spPr bwMode="auto">
          <a:xfrm>
            <a:off x="827584" y="915566"/>
            <a:ext cx="71287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subscribe(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&lt;T&gt;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);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Subscribe(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&lt;T&gt;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dataConsumer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&lt;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Throwable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&gt;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errorConsumer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Runnable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completeConsumer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&lt;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&gt;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subscriptionConsumer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);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C3AF80-0E7C-854B-BE83-A7961CBC4EB2}"/>
              </a:ext>
            </a:extLst>
          </p:cNvPr>
          <p:cNvSpPr txBox="1"/>
          <p:nvPr/>
        </p:nvSpPr>
        <p:spPr bwMode="auto">
          <a:xfrm>
            <a:off x="1403648" y="1995686"/>
            <a:ext cx="59046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dataConsumer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invoked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each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value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onNextSignal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errorConsumer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handles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onError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signal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completeConsumer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handles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onComplete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signal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subscriptionConsumer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allows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elements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be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consumed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184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Operations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FCAFF1-19E1-4D41-A29C-7FE4B2DF774F}"/>
              </a:ext>
            </a:extLst>
          </p:cNvPr>
          <p:cNvSpPr txBox="1"/>
          <p:nvPr/>
        </p:nvSpPr>
        <p:spPr bwMode="auto">
          <a:xfrm>
            <a:off x="2487112" y="1432560"/>
            <a:ext cx="338103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just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empty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Flux.range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Flux.fromIterable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(Iterable iterable)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Flux.fromStream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6BDB31-46EF-6F49-BDBA-66D57B4DBAC1}"/>
              </a:ext>
            </a:extLst>
          </p:cNvPr>
          <p:cNvSpPr txBox="1"/>
          <p:nvPr/>
        </p:nvSpPr>
        <p:spPr bwMode="auto">
          <a:xfrm>
            <a:off x="6156177" y="3219822"/>
            <a:ext cx="3016756" cy="122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CreatingReactiveFlux1.java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CreatingReactiveFlux2.java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ExerciseCreatingReactiveMono1.java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CreatingReactiveFlux3.java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CreatingReactiveFlux4.java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ExerciseCreatingReactiveMono2.java</a:t>
            </a:r>
          </a:p>
        </p:txBody>
      </p:sp>
    </p:spTree>
    <p:extLst>
      <p:ext uri="{BB962C8B-B14F-4D97-AF65-F5344CB8AC3E}">
        <p14:creationId xmlns:p14="http://schemas.microsoft.com/office/powerpoint/2010/main" val="97602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Combination</a:t>
            </a:r>
            <a:r>
              <a:rPr lang="es-ES" dirty="0"/>
              <a:t> </a:t>
            </a:r>
            <a:r>
              <a:rPr lang="es-ES" dirty="0" err="1"/>
              <a:t>Operations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5E4514D-929C-1C4F-A367-9E4721E54CE9}"/>
              </a:ext>
            </a:extLst>
          </p:cNvPr>
          <p:cNvSpPr txBox="1"/>
          <p:nvPr/>
        </p:nvSpPr>
        <p:spPr bwMode="auto">
          <a:xfrm>
            <a:off x="3327591" y="1595044"/>
            <a:ext cx="10398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merge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concat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zip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zipWith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zipWhen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0F0EA6-A9D0-4E45-A587-716485B6C703}"/>
              </a:ext>
            </a:extLst>
          </p:cNvPr>
          <p:cNvSpPr txBox="1"/>
          <p:nvPr/>
        </p:nvSpPr>
        <p:spPr bwMode="auto">
          <a:xfrm>
            <a:off x="6516216" y="3219822"/>
            <a:ext cx="25127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CombiningReactiveFlux1.java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CombiningReactiveFlux2.java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ExerciseCombiningReactiveMono1.java</a:t>
            </a:r>
          </a:p>
        </p:txBody>
      </p:sp>
    </p:spTree>
    <p:extLst>
      <p:ext uri="{BB962C8B-B14F-4D97-AF65-F5344CB8AC3E}">
        <p14:creationId xmlns:p14="http://schemas.microsoft.com/office/powerpoint/2010/main" val="303622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01. Reactive Programming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Generations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Reactive Streams API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02. Project Reactor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Subscribe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Mono 🙈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Flux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Creation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Combination</a:t>
            </a:r>
            <a:r>
              <a:rPr lang="es-ES" dirty="0"/>
              <a:t> </a:t>
            </a:r>
            <a:r>
              <a:rPr lang="es-ES" dirty="0" err="1"/>
              <a:t>Operations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Transformation</a:t>
            </a:r>
            <a:r>
              <a:rPr lang="es-ES" dirty="0"/>
              <a:t> </a:t>
            </a:r>
            <a:r>
              <a:rPr lang="es-ES" dirty="0" err="1"/>
              <a:t>Operations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Schedulers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Control </a:t>
            </a:r>
            <a:r>
              <a:rPr lang="es-ES" dirty="0" err="1"/>
              <a:t>Flow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Unit</a:t>
            </a:r>
            <a:r>
              <a:rPr lang="es-ES" dirty="0"/>
              <a:t> </a:t>
            </a:r>
            <a:r>
              <a:rPr lang="es-ES" dirty="0" err="1"/>
              <a:t>Testing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Logic</a:t>
            </a:r>
            <a:r>
              <a:rPr lang="es-ES" dirty="0"/>
              <a:t> </a:t>
            </a:r>
            <a:r>
              <a:rPr lang="es-ES" dirty="0" err="1"/>
              <a:t>Operations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Processors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5B897E-D035-1943-85F3-9F2EA2212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9" t="20601" r="-1" b="10801"/>
          <a:stretch/>
        </p:blipFill>
        <p:spPr>
          <a:xfrm flipH="1">
            <a:off x="5940152" y="1851670"/>
            <a:ext cx="20223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1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Transformation</a:t>
            </a:r>
            <a:r>
              <a:rPr lang="es-ES" dirty="0"/>
              <a:t> </a:t>
            </a:r>
            <a:r>
              <a:rPr lang="es-ES" dirty="0" err="1"/>
              <a:t>Operations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00FF7D-6BCC-2E43-B9E1-F8502D2D9D14}"/>
              </a:ext>
            </a:extLst>
          </p:cNvPr>
          <p:cNvSpPr txBox="1"/>
          <p:nvPr/>
        </p:nvSpPr>
        <p:spPr bwMode="auto">
          <a:xfrm>
            <a:off x="3513221" y="1821925"/>
            <a:ext cx="132831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skip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take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filter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distinct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map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flatMap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flatMapMany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9B4E739-EBDE-3E42-A336-D966D634B28D}"/>
              </a:ext>
            </a:extLst>
          </p:cNvPr>
          <p:cNvSpPr txBox="1"/>
          <p:nvPr/>
        </p:nvSpPr>
        <p:spPr bwMode="auto">
          <a:xfrm>
            <a:off x="6156177" y="3219822"/>
            <a:ext cx="301675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TransformingReactiveFlux1.java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TransformingReactiveFlux2.java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TransformingReactiveFlux3.java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ExerciseTransformingReactiveFlux1.java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ExerciseTransformingReactiveFlux2.java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ExerciseTransformingReactiveFlux3.java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TransformingReactiveFlux4.java</a:t>
            </a:r>
          </a:p>
        </p:txBody>
      </p:sp>
    </p:spTree>
    <p:extLst>
      <p:ext uri="{BB962C8B-B14F-4D97-AF65-F5344CB8AC3E}">
        <p14:creationId xmlns:p14="http://schemas.microsoft.com/office/powerpoint/2010/main" val="159821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Schedulers</a:t>
            </a:r>
            <a:r>
              <a:rPr lang="es-ES" dirty="0"/>
              <a:t> </a:t>
            </a:r>
            <a:r>
              <a:rPr lang="es-ES" dirty="0" err="1"/>
              <a:t>Policies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00FF7D-6BCC-2E43-B9E1-F8502D2D9D14}"/>
              </a:ext>
            </a:extLst>
          </p:cNvPr>
          <p:cNvSpPr txBox="1"/>
          <p:nvPr/>
        </p:nvSpPr>
        <p:spPr bwMode="auto">
          <a:xfrm>
            <a:off x="683568" y="1275606"/>
            <a:ext cx="806489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Scheduler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inmediate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() 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current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.single() 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a single, reusable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Reuses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same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callers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newSingle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()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a per-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call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dedicated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elastic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()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subscriptiuon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worker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pulled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from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unbounded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elastic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pool.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Worker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are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created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disposed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needed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parallel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()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worker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pulled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from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fixed-size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pool,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sized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CPU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cores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38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</a:t>
            </a:r>
            <a:r>
              <a:rPr lang="es-ES" dirty="0" err="1"/>
              <a:t>Flow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7368BB-8C24-B64C-BD51-8DE6D9F895E0}"/>
              </a:ext>
            </a:extLst>
          </p:cNvPr>
          <p:cNvSpPr txBox="1"/>
          <p:nvPr/>
        </p:nvSpPr>
        <p:spPr bwMode="auto">
          <a:xfrm>
            <a:off x="3856980" y="2021305"/>
            <a:ext cx="13739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switchIfEmpty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thenReturn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onError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4574FC-C7DB-754E-8A6F-32ECA5583D31}"/>
              </a:ext>
            </a:extLst>
          </p:cNvPr>
          <p:cNvSpPr txBox="1"/>
          <p:nvPr/>
        </p:nvSpPr>
        <p:spPr bwMode="auto">
          <a:xfrm>
            <a:off x="6156177" y="3219822"/>
            <a:ext cx="3016756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ControlFlowReactive1.java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ControlFlowReactive2.java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ExerciseControlFlowReactive1.java</a:t>
            </a:r>
          </a:p>
          <a:p>
            <a:pPr eaLnBrk="1" hangingPunct="1"/>
            <a:endParaRPr lang="es-ES" sz="105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70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</a:t>
            </a:r>
            <a:r>
              <a:rPr lang="es-ES" dirty="0"/>
              <a:t> </a:t>
            </a:r>
            <a:r>
              <a:rPr lang="es-ES" dirty="0" err="1"/>
              <a:t>Testing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CEC972-1C72-2F48-9171-59F954D17DFD}"/>
              </a:ext>
            </a:extLst>
          </p:cNvPr>
          <p:cNvSpPr txBox="1"/>
          <p:nvPr/>
        </p:nvSpPr>
        <p:spPr bwMode="auto">
          <a:xfrm>
            <a:off x="3263113" y="1491630"/>
            <a:ext cx="20077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StepVerifier.create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(Publisher)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1BFB9AC-18D5-D14E-88DC-C74718D65156}"/>
              </a:ext>
            </a:extLst>
          </p:cNvPr>
          <p:cNvSpPr txBox="1"/>
          <p:nvPr/>
        </p:nvSpPr>
        <p:spPr bwMode="auto">
          <a:xfrm>
            <a:off x="3389468" y="1986929"/>
            <a:ext cx="17353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expectNext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expectNextMatches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thenConsumeWhile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verifyComplete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AF1ED6-8398-6E4E-B8ED-CEB599251BD5}"/>
              </a:ext>
            </a:extLst>
          </p:cNvPr>
          <p:cNvSpPr txBox="1"/>
          <p:nvPr/>
        </p:nvSpPr>
        <p:spPr bwMode="auto">
          <a:xfrm>
            <a:off x="6156177" y="3219822"/>
            <a:ext cx="301675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NormalReactiveTest.java</a:t>
            </a:r>
            <a:endParaRPr lang="es-ES" sz="105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05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Logic</a:t>
            </a:r>
            <a:r>
              <a:rPr lang="es-ES" dirty="0"/>
              <a:t> </a:t>
            </a:r>
            <a:r>
              <a:rPr lang="es-ES" dirty="0" err="1"/>
              <a:t>Operations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FB4A8E4-DD8B-8943-9E57-9AB85BB9ED68}"/>
              </a:ext>
            </a:extLst>
          </p:cNvPr>
          <p:cNvSpPr txBox="1"/>
          <p:nvPr/>
        </p:nvSpPr>
        <p:spPr bwMode="auto">
          <a:xfrm>
            <a:off x="3705726" y="1856301"/>
            <a:ext cx="7091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any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53FFEE1-08A7-0D4A-8330-16D6CBB0D185}"/>
              </a:ext>
            </a:extLst>
          </p:cNvPr>
          <p:cNvSpPr txBox="1"/>
          <p:nvPr/>
        </p:nvSpPr>
        <p:spPr bwMode="auto">
          <a:xfrm>
            <a:off x="6156177" y="3219822"/>
            <a:ext cx="301675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LogicReactiveTest.java</a:t>
            </a:r>
            <a:endParaRPr lang="es-ES" sz="105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05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177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Processors</a:t>
            </a:r>
            <a:br>
              <a:rPr lang="es-ES" dirty="0"/>
            </a:b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E4C18E0-6246-8845-813A-2B39C59E3181}"/>
              </a:ext>
            </a:extLst>
          </p:cNvPr>
          <p:cNvSpPr txBox="1"/>
          <p:nvPr/>
        </p:nvSpPr>
        <p:spPr bwMode="auto">
          <a:xfrm>
            <a:off x="6669464" y="742204"/>
            <a:ext cx="1860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ProcessorReactiveTest.java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A50D31-DF04-754B-B16B-11778F470564}"/>
              </a:ext>
            </a:extLst>
          </p:cNvPr>
          <p:cNvSpPr txBox="1"/>
          <p:nvPr/>
        </p:nvSpPr>
        <p:spPr bwMode="auto">
          <a:xfrm>
            <a:off x="1701268" y="778265"/>
            <a:ext cx="1569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 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EmitterProcessor</a:t>
            </a:r>
            <a:endParaRPr lang="es-ES" sz="12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Multiple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subscriptions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7FF979-C12D-4147-9C38-53186ABB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6" y="1421719"/>
            <a:ext cx="1444951" cy="10725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F9CB280-B195-5E4C-B109-FF1EDEC658ED}"/>
              </a:ext>
            </a:extLst>
          </p:cNvPr>
          <p:cNvSpPr txBox="1"/>
          <p:nvPr/>
        </p:nvSpPr>
        <p:spPr bwMode="auto">
          <a:xfrm>
            <a:off x="4051585" y="775788"/>
            <a:ext cx="16050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 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ReplayProcessor</a:t>
            </a:r>
            <a:endParaRPr lang="es-ES" sz="12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Multiple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and replay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last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events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210B01E-B747-7446-A6DA-FB9349BE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981" y="1422119"/>
            <a:ext cx="1941642" cy="120567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8D295CA-4702-3B46-B52B-F8DF71C797FD}"/>
              </a:ext>
            </a:extLst>
          </p:cNvPr>
          <p:cNvSpPr txBox="1"/>
          <p:nvPr/>
        </p:nvSpPr>
        <p:spPr bwMode="auto">
          <a:xfrm>
            <a:off x="1654358" y="2627795"/>
            <a:ext cx="17382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    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TopicProcessor</a:t>
            </a:r>
            <a:endParaRPr lang="es-ES" sz="12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Multiple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subscriptions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    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policy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6E5BA85-61CC-CE49-A394-08A56F33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13" y="3303828"/>
            <a:ext cx="1519589" cy="116162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9425A73-A132-A245-9161-0D6141774C8E}"/>
              </a:ext>
            </a:extLst>
          </p:cNvPr>
          <p:cNvSpPr txBox="1"/>
          <p:nvPr/>
        </p:nvSpPr>
        <p:spPr bwMode="auto">
          <a:xfrm>
            <a:off x="3908345" y="2627796"/>
            <a:ext cx="21758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    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WorkQueuProcessor</a:t>
            </a:r>
            <a:endParaRPr lang="es-ES" sz="12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Multiple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policy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and data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demux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542C3C-8B7A-7843-B45A-4BBCFC1E7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674" y="3333034"/>
            <a:ext cx="1665165" cy="11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01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81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29113" y="2283718"/>
            <a:ext cx="3915295" cy="1025425"/>
          </a:xfrm>
        </p:spPr>
        <p:txBody>
          <a:bodyPr/>
          <a:lstStyle/>
          <a:p>
            <a:r>
              <a:rPr lang="en-US" dirty="0"/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98317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1432740" y="1419622"/>
            <a:ext cx="5824864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paradigm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alternative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imperative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Imperative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very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simple.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You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write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list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instructions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be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But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what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happend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instruction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takes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long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time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finish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?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I/O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tasks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are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usually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quite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expensive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terms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time.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kind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task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implies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lvl="1" eaLnBrk="1" hangingPunct="1"/>
            <a:r>
              <a:rPr lang="es-ES" sz="2400" b="1" dirty="0">
                <a:solidFill>
                  <a:srgbClr val="FF0000"/>
                </a:solidFill>
                <a:latin typeface="Calibri" charset="0"/>
              </a:rPr>
              <a:t>               BLOCKING TASK  </a:t>
            </a:r>
            <a:r>
              <a:rPr lang="es-ES" b="1" dirty="0">
                <a:solidFill>
                  <a:srgbClr val="FF0000"/>
                </a:solidFill>
                <a:latin typeface="Calibri" charset="0"/>
              </a:rPr>
              <a:t>😫</a:t>
            </a:r>
            <a:endParaRPr lang="es-ES" sz="2400" b="1" dirty="0">
              <a:solidFill>
                <a:srgbClr val="FF0000"/>
              </a:solidFill>
              <a:latin typeface="Calibri" charset="0"/>
            </a:endParaRPr>
          </a:p>
          <a:p>
            <a:pPr lvl="1"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Most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languages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support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concurrent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but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handle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lifecycle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    of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big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amount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challenging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describes a pipeline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through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data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flows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A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data as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becomes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available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33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3284592" y="1779662"/>
            <a:ext cx="196483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Reactive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systems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 are:</a:t>
            </a:r>
          </a:p>
          <a:p>
            <a:pPr eaLnBrk="1" hangingPunct="1"/>
            <a:endParaRPr lang="es-ES" sz="16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Responsive</a:t>
            </a:r>
            <a:endParaRPr lang="es-ES" sz="16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Resilient</a:t>
            </a:r>
            <a:endParaRPr lang="es-ES" sz="16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Elastic</a:t>
            </a:r>
            <a:endParaRPr lang="es-ES" sz="16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01646C"/>
                </a:solidFill>
                <a:latin typeface="Calibri" charset="0"/>
              </a:rPr>
              <a:t>Message</a:t>
            </a:r>
            <a:r>
              <a:rPr lang="es-ES" sz="1600" b="1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600" b="1" dirty="0" err="1">
                <a:solidFill>
                  <a:srgbClr val="01646C"/>
                </a:solidFill>
                <a:latin typeface="Calibri" charset="0"/>
              </a:rPr>
              <a:t>Driven</a:t>
            </a:r>
            <a:endParaRPr lang="es-ES" sz="16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F80601B-40A6-9B4E-81E5-8E90FCA3A13F}"/>
              </a:ext>
            </a:extLst>
          </p:cNvPr>
          <p:cNvSpPr txBox="1"/>
          <p:nvPr/>
        </p:nvSpPr>
        <p:spPr bwMode="auto">
          <a:xfrm>
            <a:off x="2417753" y="1229947"/>
            <a:ext cx="3698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800" dirty="0">
                <a:hlinkClick r:id="rId2"/>
              </a:rPr>
              <a:t>https://www.reactivemanifesto.org/</a:t>
            </a:r>
            <a:endParaRPr lang="es-ES" sz="18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9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 err="1"/>
              <a:t>Generations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779662"/>
            <a:ext cx="717011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David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Karnok’s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classification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Zero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java.util.observable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callbacks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First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Rx.NET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IObserver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IObservable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interfaces)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Second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First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implementations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Extensions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RxJava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1.X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Akka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Third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(Reactive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Streams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specification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Fourth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(Reactive API looks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like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3rd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but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internally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some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operators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change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significantly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 Project Reactor 3.0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RxJava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2.x)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Fifth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Bidirectional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reactive I/O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operations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over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1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1040244" y="1491630"/>
            <a:ext cx="717011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defines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four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primary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interfaces: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Publisher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Processor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 - Publisher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491630"/>
            <a:ext cx="7170116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package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org.reactivestreams</a:t>
            </a:r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public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interface Publisher&lt;T&gt; {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subscribe(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Subscriber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&lt;?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super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T&gt; s);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}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Publisher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offers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method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register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Publisher stands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standardized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entry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point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straightforward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 Publisher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connection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9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 - </a:t>
            </a:r>
            <a:r>
              <a:rPr lang="es-ES" dirty="0" err="1"/>
              <a:t>Subscriber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249393"/>
            <a:ext cx="7170116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package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org.reactivestreams</a:t>
            </a:r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public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interface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Subscriber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&lt;T&gt; {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onSubscribe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Subscription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s);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onNext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(T t);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onError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Throwable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t);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onComplete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}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onSubscribe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Notify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publisher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just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started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through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 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Publisher.subscribe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method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also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way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keep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reference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object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provided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onNext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Notify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message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was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sent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If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everything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goes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right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after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having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message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will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usually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invoke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 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Subscription.request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long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onError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Notify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publisher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closed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with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error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state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onComplete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Notify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publisher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closed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3715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">
  <a:themeElements>
    <a:clrScheme name="Telefo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>
        <a:spAutoFit/>
      </a:bodyPr>
      <a:lstStyle>
        <a:defPPr eaLnBrk="1" hangingPunct="1">
          <a:defRPr sz="1200" dirty="0" err="1">
            <a:solidFill>
              <a:srgbClr val="01646C"/>
            </a:solidFill>
            <a:latin typeface="Calibri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3FF6B8D9-DB12-E544-B10B-EB39B7EC6B9D}"/>
    </a:ext>
  </a:extLst>
</a:theme>
</file>

<file path=ppt/theme/theme2.xml><?xml version="1.0" encoding="utf-8"?>
<a:theme xmlns:a="http://schemas.openxmlformats.org/drawingml/2006/main" name="Portada texto blanco para imagen de fondo">
  <a:themeElements>
    <a:clrScheme name="Telefo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67AD02C8-B89F-2847-B115-42820130722F}"/>
    </a:ext>
  </a:extLst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F2DCE2A5-9281-9240-8C3C-833E45E97BD8}"/>
    </a:ext>
  </a:extLst>
</a:theme>
</file>

<file path=ppt/theme/theme4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532F9966-227D-CB4D-A47A-73A8921E621C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7E522E5E8844D9A9F767B4DD0CE93" ma:contentTypeVersion="7" ma:contentTypeDescription="Create a new document." ma:contentTypeScope="" ma:versionID="8ba8f910f6d1a461228dfa20cef1de2f">
  <xsd:schema xmlns:xsd="http://www.w3.org/2001/XMLSchema" xmlns:xs="http://www.w3.org/2001/XMLSchema" xmlns:p="http://schemas.microsoft.com/office/2006/metadata/properties" xmlns:ns2="c91cdc3e-973e-4d12-b469-360c8baa679e" xmlns:ns3="40b18733-aeac-4a76-9772-656af1fde4d8" targetNamespace="http://schemas.microsoft.com/office/2006/metadata/properties" ma:root="true" ma:fieldsID="84c164cab73a850c21ee9cb14a302be5" ns2:_="" ns3:_="">
    <xsd:import namespace="c91cdc3e-973e-4d12-b469-360c8baa679e"/>
    <xsd:import namespace="40b18733-aeac-4a76-9772-656af1fde4d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1cdc3e-973e-4d12-b469-360c8baa6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18733-aeac-4a76-9772-656af1fde4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C8EE23-D077-4470-A7D2-FAA4D6B2A5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F418B9F-AC94-4746-8DF7-6CFBDDA511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1cdc3e-973e-4d12-b469-360c8baa679e"/>
    <ds:schemaRef ds:uri="40b18733-aeac-4a76-9772-656af1fde4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B79C05-E018-46D4-8AB5-39122C510A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987</Words>
  <Application>Microsoft Macintosh PowerPoint</Application>
  <PresentationFormat>Presentación en pantalla (16:9)</PresentationFormat>
  <Paragraphs>218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26</vt:i4>
      </vt:variant>
    </vt:vector>
  </HeadingPairs>
  <TitlesOfParts>
    <vt:vector size="39" baseType="lpstr">
      <vt:lpstr>ＭＳ Ｐゴシック</vt:lpstr>
      <vt:lpstr>ＭＳ Ｐゴシック</vt:lpstr>
      <vt:lpstr>ヒラギノ角ゴ ProN W3</vt:lpstr>
      <vt:lpstr>Arial</vt:lpstr>
      <vt:lpstr>Calibri</vt:lpstr>
      <vt:lpstr>Calibri Light</vt:lpstr>
      <vt:lpstr>Courier New</vt:lpstr>
      <vt:lpstr>Gill Sans</vt:lpstr>
      <vt:lpstr>Wingdings</vt:lpstr>
      <vt:lpstr>Interior</vt:lpstr>
      <vt:lpstr>Portada texto blanco para imagen de fondo</vt:lpstr>
      <vt:lpstr>Separadores</vt:lpstr>
      <vt:lpstr>Cierre</vt:lpstr>
      <vt:lpstr>Presentación de PowerPoint</vt:lpstr>
      <vt:lpstr>Index</vt:lpstr>
      <vt:lpstr>Presentación de PowerPoint</vt:lpstr>
      <vt:lpstr>Reactive Programming</vt:lpstr>
      <vt:lpstr>Reactive Programming</vt:lpstr>
      <vt:lpstr>Reactive Programming</vt:lpstr>
      <vt:lpstr>Reactive Programming</vt:lpstr>
      <vt:lpstr>Reactive Programming</vt:lpstr>
      <vt:lpstr>Reactive Programming</vt:lpstr>
      <vt:lpstr>Reactive Programming</vt:lpstr>
      <vt:lpstr>Reactive Programming</vt:lpstr>
      <vt:lpstr>Presentación de PowerPoint</vt:lpstr>
      <vt:lpstr>Introduction</vt:lpstr>
      <vt:lpstr>Links</vt:lpstr>
      <vt:lpstr>Mono&lt;T&gt;</vt:lpstr>
      <vt:lpstr>Flux&lt;T&gt;</vt:lpstr>
      <vt:lpstr>Subscribe </vt:lpstr>
      <vt:lpstr>Creation Operations </vt:lpstr>
      <vt:lpstr>Combination Operations </vt:lpstr>
      <vt:lpstr>Transformation Operations </vt:lpstr>
      <vt:lpstr>Schedulers Policies </vt:lpstr>
      <vt:lpstr>Control Flow </vt:lpstr>
      <vt:lpstr>Unit Testing </vt:lpstr>
      <vt:lpstr>Logic Operations </vt:lpstr>
      <vt:lpstr>Processors 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JUAN ANTONIO HERNANDO LABAJO</cp:lastModifiedBy>
  <cp:revision>56</cp:revision>
  <dcterms:modified xsi:type="dcterms:W3CDTF">2019-05-17T09:36:57Z</dcterms:modified>
</cp:coreProperties>
</file>